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handoutMasterIdLst>
    <p:handoutMasterId r:id="rId8"/>
  </p:handoutMasterIdLst>
  <p:sldIdLst>
    <p:sldId id="267" r:id="rId2"/>
    <p:sldId id="393" r:id="rId3"/>
    <p:sldId id="418" r:id="rId4"/>
    <p:sldId id="472" r:id="rId5"/>
    <p:sldId id="395" r:id="rId6"/>
  </p:sldIdLst>
  <p:sldSz cx="9144000" cy="6858000" type="screen4x3"/>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Marie Suarez" initials="JMS" lastIdx="0" clrIdx="0">
    <p:extLst>
      <p:ext uri="{19B8F6BF-5375-455C-9EA6-DF929625EA0E}">
        <p15:presenceInfo xmlns:p15="http://schemas.microsoft.com/office/powerpoint/2012/main" userId="S-1-5-21-1275210071-879983540-725345543-3283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B1B"/>
    <a:srgbClr val="6EB53F"/>
    <a:srgbClr val="EF4035"/>
    <a:srgbClr val="0067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6"/>
    <p:restoredTop sz="96226" autoAdjust="0"/>
  </p:normalViewPr>
  <p:slideViewPr>
    <p:cSldViewPr snapToGrid="0" snapToObjects="1">
      <p:cViewPr varScale="1">
        <p:scale>
          <a:sx n="63" d="100"/>
          <a:sy n="63" d="100"/>
        </p:scale>
        <p:origin x="1392"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CA95F2-023A-1445-82DE-0268D465293F}" type="datetimeFigureOut">
              <a:rPr lang="en-US" smtClean="0"/>
              <a:t>2/15/2024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D9DF5D-90FC-7D4A-B15B-EC85E56F616C}" type="slidenum">
              <a:rPr lang="en-US" smtClean="0"/>
              <a:t>‹#›</a:t>
            </a:fld>
            <a:endParaRPr lang="en-US"/>
          </a:p>
        </p:txBody>
      </p:sp>
    </p:spTree>
    <p:extLst>
      <p:ext uri="{BB962C8B-B14F-4D97-AF65-F5344CB8AC3E}">
        <p14:creationId xmlns:p14="http://schemas.microsoft.com/office/powerpoint/2010/main" val="1107266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FA199-D1D6-E34E-BE4F-0C9C560654EF}" type="datetimeFigureOut">
              <a:rPr lang="en-US" smtClean="0"/>
              <a:t>2/15/2024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17B08-0BCD-354B-9358-AE5CAD05314A}" type="slidenum">
              <a:rPr lang="en-US" smtClean="0"/>
              <a:t>‹#›</a:t>
            </a:fld>
            <a:endParaRPr lang="en-US"/>
          </a:p>
        </p:txBody>
      </p:sp>
    </p:spTree>
    <p:extLst>
      <p:ext uri="{BB962C8B-B14F-4D97-AF65-F5344CB8AC3E}">
        <p14:creationId xmlns:p14="http://schemas.microsoft.com/office/powerpoint/2010/main" val="608327393"/>
      </p:ext>
    </p:extLst>
  </p:cSld>
  <p:clrMap bg1="lt1" tx1="dk1" bg2="lt2" tx2="dk2" accent1="accent1" accent2="accent2" accent3="accent3" accent4="accent4" accent5="accent5" accent6="accent6" hlink="hlink" folHlink="folHlink"/>
  <p:hf hdr="0" ftr="0" dt="0"/>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starting with a series of assumptions that I’m going</a:t>
            </a:r>
            <a:r>
              <a:rPr lang="en-US" baseline="0" dirty="0"/>
              <a:t> to set forth here.  We</a:t>
            </a:r>
            <a:r>
              <a:rPr lang="en-US" dirty="0"/>
              <a:t> are all familiar enough with NRCC predictions on what farmers can expect with climate change, and that, yes, climate change is in fact real.  If you haven’t read David Wolfe</a:t>
            </a:r>
            <a:r>
              <a:rPr lang="en-US" baseline="0" dirty="0"/>
              <a:t> &amp; colleagues updated 2018 projections, I encourage you to do so.  Or look at the IPCC NE section of the ag part of the report.  Even in some of our more traditional farming communities in NYS, I don’t think there’s much doubt that the climate is changing – the key question is how we as an extension system are going to respond to it.   You all know I am not a scientist.  I would never pretend to be presumptuous and I’m sure you will find errors in my presentation today.  But, what  I want to convey to you is how the state’s framework for thinking about climate change is in fact changing in significant and fairly ground breaking ways.  Because as an extension system, we need to be thinking about how to help farmers through not just the agronomic changes but how to help farmers navigate the changing policies that will open up both new opportunities, and new challenges, and frequently more than likely over the same piece of land, or the same piece of technology.  This is a presentation designed to give you a sense of how NY, and to a little bit, the USDA and the federal government, are changing in their policy framework so that you can best start thinking about ways to work with faculty and colleagues on mitigating GHG emissions and helping farmers figure out how to sequester carbon in soils.  </a:t>
            </a:r>
            <a:endParaRPr lang="en-US" dirty="0"/>
          </a:p>
        </p:txBody>
      </p:sp>
      <p:sp>
        <p:nvSpPr>
          <p:cNvPr id="4" name="Slide Number Placeholder 3"/>
          <p:cNvSpPr>
            <a:spLocks noGrp="1"/>
          </p:cNvSpPr>
          <p:nvPr>
            <p:ph type="sldNum" sz="quarter" idx="10"/>
          </p:nvPr>
        </p:nvSpPr>
        <p:spPr/>
        <p:txBody>
          <a:bodyPr/>
          <a:lstStyle/>
          <a:p>
            <a:fld id="{969AE083-E8D9-CC48-B9C7-022AA83A2A48}" type="slidenum">
              <a:rPr lang="en-US" smtClean="0"/>
              <a:t>2</a:t>
            </a:fld>
            <a:endParaRPr lang="en-US"/>
          </a:p>
        </p:txBody>
      </p:sp>
    </p:spTree>
    <p:extLst>
      <p:ext uri="{BB962C8B-B14F-4D97-AF65-F5344CB8AC3E}">
        <p14:creationId xmlns:p14="http://schemas.microsoft.com/office/powerpoint/2010/main" val="148327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inner ring of the circular graph indicates the relative proportions represented by our major emissions sectors and the outer ring, the contribution of sources within each of those sectors. One of the key issues in our CLCPA framework is that we sort of exempted livestock contributions to emissions from regulation; but by the same token – we recognized in the Ag and Forestry chapter and in the science based integration analysis that the only way we reach our aggressive GHG emissions reductions goals is to find ways to incent steep decreases in methane emissions from our state – including from our livestock sector.  So while not mandated – we have a sort of voluntary framework that prioritizes methane reductions.  </a:t>
            </a:r>
          </a:p>
          <a:p>
            <a:endParaRPr lang="en-US" dirty="0"/>
          </a:p>
          <a:p>
            <a:r>
              <a:rPr lang="en-US" dirty="0"/>
              <a:t>Although many people tend to think of power plants (13%) as the major cause of climate change, here in NYS, the transportation (28%) and buildings (32%) sectors represent larger sources of emissions, and waste management (12%) is responsible for almost as much as power generation in NYS. Agriculture is an important but relatively small portion of NYS emissions (6%).</a:t>
            </a:r>
          </a:p>
          <a:p>
            <a:endParaRPr lang="en-US" dirty="0"/>
          </a:p>
        </p:txBody>
      </p:sp>
      <p:sp>
        <p:nvSpPr>
          <p:cNvPr id="4" name="Slide Number Placeholder 3"/>
          <p:cNvSpPr>
            <a:spLocks noGrp="1"/>
          </p:cNvSpPr>
          <p:nvPr>
            <p:ph type="sldNum" sz="quarter" idx="10"/>
          </p:nvPr>
        </p:nvSpPr>
        <p:spPr/>
        <p:txBody>
          <a:bodyPr/>
          <a:lstStyle/>
          <a:p>
            <a:fld id="{969AE083-E8D9-CC48-B9C7-022AA83A2A48}" type="slidenum">
              <a:rPr lang="en-US" smtClean="0"/>
              <a:t>3</a:t>
            </a:fld>
            <a:endParaRPr lang="en-US"/>
          </a:p>
        </p:txBody>
      </p:sp>
    </p:spTree>
    <p:extLst>
      <p:ext uri="{BB962C8B-B14F-4D97-AF65-F5344CB8AC3E}">
        <p14:creationId xmlns:p14="http://schemas.microsoft.com/office/powerpoint/2010/main" val="476486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NYS climate act provides a statutory goal setting in law.  Our statutory responsibility now is to become a carbon neutral economy by 2050 – but what makes NY unique is the specific targets set forth to get there along the way and our re-framing of how we’re calculating our GHG emissions.  6 committees:  Ag and Forestry; Just Transition; Power Generation,</a:t>
            </a:r>
            <a:r>
              <a:rPr lang="en-US" baseline="0" dirty="0"/>
              <a:t> Transportation, Land Use and Local Governments, Energy Intensive and Trade Exposed Industries, Energy Efficiency &amp; Housing – about 5 Cornellians appointed on different committees, one academic member on the overarching Climate Advisory Council.  These Committees fed into a Climate Advisory Council debate, development of a draft scoping plan and we had extensive public comment and outreach throughout the state.  Scoping plan adopted in December of 2022 – so now we are in the implementation phase which is honestly the hardest phase of all.  </a:t>
            </a:r>
            <a:endParaRPr lang="en-US" dirty="0"/>
          </a:p>
        </p:txBody>
      </p:sp>
      <p:sp>
        <p:nvSpPr>
          <p:cNvPr id="4" name="Slide Number Placeholder 3"/>
          <p:cNvSpPr>
            <a:spLocks noGrp="1"/>
          </p:cNvSpPr>
          <p:nvPr>
            <p:ph type="sldNum" sz="quarter" idx="10"/>
          </p:nvPr>
        </p:nvSpPr>
        <p:spPr/>
        <p:txBody>
          <a:bodyPr/>
          <a:lstStyle/>
          <a:p>
            <a:fld id="{969AE083-E8D9-CC48-B9C7-022AA83A2A48}" type="slidenum">
              <a:rPr lang="en-US" smtClean="0"/>
              <a:t>5</a:t>
            </a:fld>
            <a:endParaRPr lang="en-US"/>
          </a:p>
        </p:txBody>
      </p:sp>
    </p:spTree>
    <p:extLst>
      <p:ext uri="{BB962C8B-B14F-4D97-AF65-F5344CB8AC3E}">
        <p14:creationId xmlns:p14="http://schemas.microsoft.com/office/powerpoint/2010/main" val="148759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8459" y="666281"/>
            <a:ext cx="8224005" cy="2843683"/>
          </a:xfrm>
        </p:spPr>
        <p:txBody>
          <a:bodyPr anchor="t" anchorCtr="0">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481242" y="3883166"/>
            <a:ext cx="6857902" cy="1374636"/>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dirty="0"/>
              <a:t>Name of Presenter / Event or Location / Date</a:t>
            </a:r>
          </a:p>
        </p:txBody>
      </p:sp>
      <p:sp>
        <p:nvSpPr>
          <p:cNvPr id="6" name="Slide Number Placeholder 5"/>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116304" y="0"/>
            <a:ext cx="5027695" cy="68580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7" name="Slide Number Placeholder 6"/>
          <p:cNvSpPr>
            <a:spLocks noGrp="1"/>
          </p:cNvSpPr>
          <p:nvPr>
            <p:ph type="sldNum" sz="quarter" idx="12"/>
          </p:nvPr>
        </p:nvSpPr>
        <p:spPr/>
        <p:txBody>
          <a:bodyPr/>
          <a:lstStyle/>
          <a:p>
            <a:fld id="{A4A00DF7-6AE2-7340-9EE1-6F4F020C789C}" type="slidenum">
              <a:rPr lang="en-US" smtClean="0"/>
              <a:t>‹#›</a:t>
            </a:fld>
            <a:endParaRPr lang="en-US"/>
          </a:p>
        </p:txBody>
      </p:sp>
      <p:sp>
        <p:nvSpPr>
          <p:cNvPr id="8" name="Title 1"/>
          <p:cNvSpPr>
            <a:spLocks noGrp="1"/>
          </p:cNvSpPr>
          <p:nvPr>
            <p:ph type="title"/>
          </p:nvPr>
        </p:nvSpPr>
        <p:spPr>
          <a:xfrm>
            <a:off x="459804" y="457200"/>
            <a:ext cx="3437553" cy="1600200"/>
          </a:xfrm>
        </p:spPr>
        <p:txBody>
          <a:bodyPr anchor="t" anchorCtr="0">
            <a:normAutofit/>
          </a:bodyPr>
          <a:lstStyle>
            <a:lvl1pPr>
              <a:defRPr sz="2800"/>
            </a:lvl1pPr>
          </a:lstStyle>
          <a:p>
            <a:r>
              <a:rPr lang="en-US" dirty="0"/>
              <a:t>Click to edit Master title style</a:t>
            </a:r>
          </a:p>
        </p:txBody>
      </p:sp>
      <p:sp>
        <p:nvSpPr>
          <p:cNvPr id="9" name="Text Placeholder 3"/>
          <p:cNvSpPr>
            <a:spLocks noGrp="1"/>
          </p:cNvSpPr>
          <p:nvPr>
            <p:ph type="body" sz="half" idx="2"/>
          </p:nvPr>
        </p:nvSpPr>
        <p:spPr>
          <a:xfrm>
            <a:off x="459804" y="2266386"/>
            <a:ext cx="3437553" cy="3602604"/>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3" name="Straight Connector 12"/>
          <p:cNvCxnSpPr/>
          <p:nvPr userDrawn="1"/>
        </p:nvCxnSpPr>
        <p:spPr>
          <a:xfrm>
            <a:off x="226789" y="6104369"/>
            <a:ext cx="3670568" cy="0"/>
          </a:xfrm>
          <a:prstGeom prst="line">
            <a:avLst/>
          </a:prstGeom>
          <a:ln w="6350" cmpd="sng">
            <a:solidFill>
              <a:schemeClr val="bg2">
                <a:lumMod val="75000"/>
                <a:alpha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13" descr="Horizontal Wordmark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45" y="6170063"/>
            <a:ext cx="3328076" cy="58793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 Picture with Headline and Caption">
    <p:spTree>
      <p:nvGrpSpPr>
        <p:cNvPr id="1" name=""/>
        <p:cNvGrpSpPr/>
        <p:nvPr/>
      </p:nvGrpSpPr>
      <p:grpSpPr>
        <a:xfrm>
          <a:off x="0" y="0"/>
          <a:ext cx="0" cy="0"/>
          <a:chOff x="0" y="0"/>
          <a:chExt cx="0" cy="0"/>
        </a:xfrm>
      </p:grpSpPr>
      <p:sp>
        <p:nvSpPr>
          <p:cNvPr id="8" name="Title 4"/>
          <p:cNvSpPr>
            <a:spLocks noGrp="1"/>
          </p:cNvSpPr>
          <p:nvPr>
            <p:ph type="title"/>
          </p:nvPr>
        </p:nvSpPr>
        <p:spPr>
          <a:xfrm>
            <a:off x="480060" y="457202"/>
            <a:ext cx="3098959" cy="1380743"/>
          </a:xfrm>
          <a:prstGeom prst="rect">
            <a:avLst/>
          </a:prstGeom>
        </p:spPr>
        <p:txBody>
          <a:bodyPr anchor="t" anchorCtr="0"/>
          <a:lstStyle/>
          <a:p>
            <a:r>
              <a:rPr lang="en-US" sz="2250" b="0" dirty="0">
                <a:latin typeface="Arial Black"/>
                <a:cs typeface="Arial" panose="020B0604020202020204" pitchFamily="34" charset="0"/>
              </a:rPr>
              <a:t>Image headline </a:t>
            </a:r>
            <a:br>
              <a:rPr lang="en-US" sz="2250" b="0" dirty="0">
                <a:latin typeface="Arial Black"/>
                <a:cs typeface="Arial" panose="020B0604020202020204" pitchFamily="34" charset="0"/>
              </a:rPr>
            </a:br>
            <a:r>
              <a:rPr lang="en-US" sz="2250" b="0" dirty="0">
                <a:latin typeface="Arial Black"/>
                <a:cs typeface="Arial" panose="020B0604020202020204" pitchFamily="34" charset="0"/>
              </a:rPr>
              <a:t>or title</a:t>
            </a:r>
          </a:p>
        </p:txBody>
      </p:sp>
      <p:sp>
        <p:nvSpPr>
          <p:cNvPr id="10" name="Text Placeholder 5"/>
          <p:cNvSpPr>
            <a:spLocks noGrp="1"/>
          </p:cNvSpPr>
          <p:nvPr>
            <p:ph type="body" sz="half" idx="2" hasCustomPrompt="1"/>
          </p:nvPr>
        </p:nvSpPr>
        <p:spPr>
          <a:xfrm>
            <a:off x="480060" y="2057400"/>
            <a:ext cx="3098959" cy="3904488"/>
          </a:xfrm>
          <a:prstGeom prst="rect">
            <a:avLst/>
          </a:prstGeom>
        </p:spPr>
        <p:txBody>
          <a:bodyPr/>
          <a:lstStyle>
            <a:lvl1pPr marL="0" indent="0">
              <a:buFontTx/>
              <a:buNone/>
              <a:defRPr sz="1950"/>
            </a:lvl1pPr>
          </a:lstStyle>
          <a:p>
            <a:r>
              <a:rPr lang="en-US" dirty="0">
                <a:latin typeface="Georgia" panose="02040502050405020303" pitchFamily="18" charset="0"/>
              </a:rPr>
              <a:t>Longer caption for image</a:t>
            </a:r>
          </a:p>
        </p:txBody>
      </p:sp>
      <p:sp>
        <p:nvSpPr>
          <p:cNvPr id="3" name="Picture Placeholder 2"/>
          <p:cNvSpPr>
            <a:spLocks noGrp="1"/>
          </p:cNvSpPr>
          <p:nvPr>
            <p:ph type="pic" sz="quarter" idx="10"/>
          </p:nvPr>
        </p:nvSpPr>
        <p:spPr>
          <a:xfrm>
            <a:off x="3751660" y="457200"/>
            <a:ext cx="4910138" cy="5505450"/>
          </a:xfrm>
          <a:prstGeom prst="rect">
            <a:avLst/>
          </a:prstGeom>
        </p:spPr>
        <p:txBody>
          <a:bodyPr/>
          <a:lstStyle/>
          <a:p>
            <a:endParaRPr lang="en-US"/>
          </a:p>
        </p:txBody>
      </p:sp>
    </p:spTree>
    <p:extLst>
      <p:ext uri="{BB962C8B-B14F-4D97-AF65-F5344CB8AC3E}">
        <p14:creationId xmlns:p14="http://schemas.microsoft.com/office/powerpoint/2010/main" val="747685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ontent - Text Single Column">
    <p:spTree>
      <p:nvGrpSpPr>
        <p:cNvPr id="1" name=""/>
        <p:cNvGrpSpPr/>
        <p:nvPr/>
      </p:nvGrpSpPr>
      <p:grpSpPr>
        <a:xfrm>
          <a:off x="0" y="0"/>
          <a:ext cx="0" cy="0"/>
          <a:chOff x="0" y="0"/>
          <a:chExt cx="0" cy="0"/>
        </a:xfrm>
      </p:grpSpPr>
      <p:sp>
        <p:nvSpPr>
          <p:cNvPr id="53" name="Headline (single column text)"/>
          <p:cNvSpPr txBox="1">
            <a:spLocks noGrp="1"/>
          </p:cNvSpPr>
          <p:nvPr>
            <p:ph type="title" hasCustomPrompt="1"/>
          </p:nvPr>
        </p:nvSpPr>
        <p:spPr>
          <a:xfrm>
            <a:off x="480060" y="457200"/>
            <a:ext cx="8183880" cy="914400"/>
          </a:xfrm>
          <a:prstGeom prst="rect">
            <a:avLst/>
          </a:prstGeom>
        </p:spPr>
        <p:txBody>
          <a:bodyPr anchor="t">
            <a:normAutofit/>
          </a:bodyPr>
          <a:lstStyle/>
          <a:p>
            <a:r>
              <a:t>Headline (single column text)</a:t>
            </a:r>
          </a:p>
        </p:txBody>
      </p:sp>
      <p:sp>
        <p:nvSpPr>
          <p:cNvPr id="54" name="Body Level One…"/>
          <p:cNvSpPr txBox="1">
            <a:spLocks noGrp="1"/>
          </p:cNvSpPr>
          <p:nvPr>
            <p:ph type="body" idx="1" hasCustomPrompt="1"/>
          </p:nvPr>
        </p:nvSpPr>
        <p:spPr>
          <a:xfrm>
            <a:off x="480060" y="1488140"/>
            <a:ext cx="8183880" cy="4480561"/>
          </a:xfrm>
          <a:prstGeom prst="rect">
            <a:avLst/>
          </a:prstGeom>
        </p:spPr>
        <p:txBody>
          <a:bodyPr>
            <a:normAutofit/>
          </a:bodyPr>
          <a:lstStyle>
            <a:lvl1pPr marL="0" indent="0">
              <a:lnSpc>
                <a:spcPct val="100000"/>
              </a:lnSpc>
              <a:spcBef>
                <a:spcPts val="0"/>
              </a:spcBef>
              <a:buSzTx/>
              <a:buFontTx/>
              <a:buNone/>
              <a:defRPr sz="1800">
                <a:latin typeface="Georgia"/>
                <a:ea typeface="Georgia"/>
                <a:cs typeface="Georgia"/>
                <a:sym typeface="Georgia"/>
              </a:defRPr>
            </a:lvl1pPr>
            <a:lvl2pPr marL="514350" indent="-171450">
              <a:lnSpc>
                <a:spcPct val="100000"/>
              </a:lnSpc>
              <a:spcBef>
                <a:spcPts val="0"/>
              </a:spcBef>
              <a:buFontTx/>
              <a:defRPr sz="1800">
                <a:latin typeface="Georgia"/>
                <a:ea typeface="Georgia"/>
                <a:cs typeface="Georgia"/>
                <a:sym typeface="Georgia"/>
              </a:defRPr>
            </a:lvl2pPr>
            <a:lvl3pPr marL="891539" indent="-205739">
              <a:lnSpc>
                <a:spcPct val="100000"/>
              </a:lnSpc>
              <a:spcBef>
                <a:spcPts val="0"/>
              </a:spcBef>
              <a:buFontTx/>
              <a:defRPr sz="1800">
                <a:latin typeface="Georgia"/>
                <a:ea typeface="Georgia"/>
                <a:cs typeface="Georgia"/>
                <a:sym typeface="Georgia"/>
              </a:defRPr>
            </a:lvl3pPr>
            <a:lvl4pPr marL="1257300" indent="-228600">
              <a:lnSpc>
                <a:spcPct val="100000"/>
              </a:lnSpc>
              <a:spcBef>
                <a:spcPts val="0"/>
              </a:spcBef>
              <a:buFontTx/>
              <a:defRPr sz="1800">
                <a:latin typeface="Georgia"/>
                <a:ea typeface="Georgia"/>
                <a:cs typeface="Georgia"/>
                <a:sym typeface="Georgia"/>
              </a:defRPr>
            </a:lvl4pPr>
            <a:lvl5pPr marL="1600200" indent="-228600">
              <a:lnSpc>
                <a:spcPct val="100000"/>
              </a:lnSpc>
              <a:spcBef>
                <a:spcPts val="0"/>
              </a:spcBef>
              <a:buFontTx/>
              <a:defRPr sz="1800">
                <a:latin typeface="Georgia"/>
                <a:ea typeface="Georgia"/>
                <a:cs typeface="Georgia"/>
                <a:sym typeface="Georgia"/>
              </a:defRPr>
            </a:lvl5pPr>
          </a:lstStyle>
          <a:p>
            <a:r>
              <a:t>Text</a:t>
            </a:r>
          </a:p>
          <a:p>
            <a:pPr lvl="1"/>
            <a:endParaRPr/>
          </a:p>
          <a:p>
            <a:pPr lvl="2"/>
            <a:endParaRPr/>
          </a:p>
          <a:p>
            <a:pPr lvl="3"/>
            <a:endParaRPr/>
          </a:p>
          <a:p>
            <a:pPr lvl="4"/>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961857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456" y="1952356"/>
            <a:ext cx="8207088" cy="3653387"/>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Name of Presenter / Event or Location / Date</a:t>
            </a:r>
          </a:p>
        </p:txBody>
      </p:sp>
      <p:sp>
        <p:nvSpPr>
          <p:cNvPr id="6" name="Slide Number Placeholder 5"/>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defRPr sz="3600" baseline="0"/>
            </a:lvl1pPr>
          </a:lstStyle>
          <a:p>
            <a:r>
              <a:rPr lang="en-US" dirty="0"/>
              <a:t>Click to edit Master title style</a:t>
            </a:r>
          </a:p>
        </p:txBody>
      </p:sp>
      <p:sp>
        <p:nvSpPr>
          <p:cNvPr id="3" name="Content Placeholder 2"/>
          <p:cNvSpPr>
            <a:spLocks noGrp="1"/>
          </p:cNvSpPr>
          <p:nvPr>
            <p:ph sz="half" idx="1"/>
          </p:nvPr>
        </p:nvSpPr>
        <p:spPr>
          <a:xfrm>
            <a:off x="468456" y="1948873"/>
            <a:ext cx="4020068" cy="3656871"/>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75044" y="1948873"/>
            <a:ext cx="4000500" cy="3656871"/>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Name of Presenter / Event or Location / Date</a:t>
            </a:r>
          </a:p>
        </p:txBody>
      </p:sp>
      <p:sp>
        <p:nvSpPr>
          <p:cNvPr id="7" name="Slide Number Placeholder 6"/>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Name of Presenter / Event or Location / Date</a:t>
            </a:r>
          </a:p>
        </p:txBody>
      </p:sp>
      <p:sp>
        <p:nvSpPr>
          <p:cNvPr id="4" name="Slide Number Placeholder 3"/>
          <p:cNvSpPr>
            <a:spLocks noGrp="1"/>
          </p:cNvSpPr>
          <p:nvPr>
            <p:ph type="sldNum" sz="quarter" idx="11"/>
          </p:nvPr>
        </p:nvSpPr>
        <p:spPr/>
        <p:txBody>
          <a:bodyPr/>
          <a:lstStyle/>
          <a:p>
            <a:fld id="{A4A00DF7-6AE2-7340-9EE1-6F4F020C789C}" type="slidenum">
              <a:rPr lang="en-US" smtClean="0"/>
              <a:pPr/>
              <a:t>‹#›</a:t>
            </a:fld>
            <a:endParaRPr lang="en-US" dirty="0"/>
          </a:p>
        </p:txBody>
      </p:sp>
      <p:sp>
        <p:nvSpPr>
          <p:cNvPr id="8" name="Title 1"/>
          <p:cNvSpPr>
            <a:spLocks noGrp="1"/>
          </p:cNvSpPr>
          <p:nvPr>
            <p:ph type="title"/>
          </p:nvPr>
        </p:nvSpPr>
        <p:spPr>
          <a:xfrm>
            <a:off x="468456" y="676693"/>
            <a:ext cx="8207088" cy="1145169"/>
          </a:xfrm>
        </p:spPr>
        <p:txBody>
          <a:bodyPr anchor="t" anchorCtr="0">
            <a:normAutofit/>
          </a:bodyPr>
          <a:lstStyle>
            <a:lvl1pPr>
              <a:defRPr sz="3600" baseline="0"/>
            </a:lvl1pPr>
          </a:lstStyle>
          <a:p>
            <a:r>
              <a:rPr lang="en-US" dirty="0"/>
              <a:t>Click to edit Master title style</a:t>
            </a:r>
          </a:p>
        </p:txBody>
      </p:sp>
      <p:sp>
        <p:nvSpPr>
          <p:cNvPr id="9" name="Content Placeholder 2"/>
          <p:cNvSpPr>
            <a:spLocks noGrp="1"/>
          </p:cNvSpPr>
          <p:nvPr>
            <p:ph sz="half" idx="1"/>
          </p:nvPr>
        </p:nvSpPr>
        <p:spPr>
          <a:xfrm>
            <a:off x="468457" y="1948873"/>
            <a:ext cx="2651616" cy="3656871"/>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3251444" y="1948873"/>
            <a:ext cx="2649324" cy="3656871"/>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half" idx="12"/>
          </p:nvPr>
        </p:nvSpPr>
        <p:spPr>
          <a:xfrm>
            <a:off x="6023928" y="1948873"/>
            <a:ext cx="2651616" cy="3656871"/>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09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9800" y="678820"/>
            <a:ext cx="8226782" cy="810205"/>
          </a:xfrm>
        </p:spPr>
        <p:txBody>
          <a:bodyPr anchor="t" anchorCtr="0">
            <a:normAutofit/>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459800" y="1681163"/>
            <a:ext cx="3998472" cy="823912"/>
          </a:xfrm>
        </p:spPr>
        <p:txBody>
          <a:bodyPr anchor="t" anchorCtr="0">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9800" y="2638640"/>
            <a:ext cx="3998472" cy="2967103"/>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8224" y="1681163"/>
            <a:ext cx="4019196" cy="823912"/>
          </a:xfrm>
        </p:spPr>
        <p:txBody>
          <a:bodyPr anchor="t" anchorCtr="0">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8224" y="2638640"/>
            <a:ext cx="4019196" cy="2967103"/>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Name of Presenter / Event or Location / Date</a:t>
            </a:r>
          </a:p>
        </p:txBody>
      </p:sp>
      <p:sp>
        <p:nvSpPr>
          <p:cNvPr id="9" name="Slide Number Placeholder 8"/>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800"/>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Name of Presenter / Event or Location / Date</a:t>
            </a:r>
          </a:p>
        </p:txBody>
      </p:sp>
      <p:sp>
        <p:nvSpPr>
          <p:cNvPr id="5" name="Slide Number Placeholder 4"/>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Foot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Name of Presenter / Event or Location / Date</a:t>
            </a:r>
          </a:p>
        </p:txBody>
      </p:sp>
      <p:sp>
        <p:nvSpPr>
          <p:cNvPr id="4" name="Slide Number Placeholder 3"/>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Foot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4A00DF7-6AE2-7340-9EE1-6F4F020C789C}" type="slidenum">
              <a:rPr lang="en-US" smtClean="0"/>
              <a:pPr/>
              <a:t>‹#›</a:t>
            </a:fld>
            <a:endParaRPr lang="en-US" dirty="0"/>
          </a:p>
        </p:txBody>
      </p:sp>
    </p:spTree>
    <p:extLst>
      <p:ext uri="{BB962C8B-B14F-4D97-AF65-F5344CB8AC3E}">
        <p14:creationId xmlns:p14="http://schemas.microsoft.com/office/powerpoint/2010/main" val="18451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9804" y="457200"/>
            <a:ext cx="3437553" cy="1600200"/>
          </a:xfrm>
        </p:spPr>
        <p:txBody>
          <a:bodyPr anchor="t" anchorCtr="0">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4116305" y="457201"/>
            <a:ext cx="4576106" cy="540385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9804" y="2266386"/>
            <a:ext cx="3437553" cy="3602604"/>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Name of Presenter / Event or Location / Date</a:t>
            </a:r>
          </a:p>
        </p:txBody>
      </p:sp>
      <p:sp>
        <p:nvSpPr>
          <p:cNvPr id="7" name="Slide Number Placeholder 6"/>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456" y="676693"/>
            <a:ext cx="8207088" cy="1145169"/>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68456" y="2050893"/>
            <a:ext cx="8207088" cy="35500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976670" y="6283956"/>
            <a:ext cx="4611689" cy="365125"/>
          </a:xfrm>
          <a:prstGeom prst="rect">
            <a:avLst/>
          </a:prstGeom>
        </p:spPr>
        <p:txBody>
          <a:bodyPr vert="horz" lIns="91440" tIns="45720" rIns="91440" bIns="45720" rtlCol="0" anchor="t" anchorCtr="0"/>
          <a:lstStyle>
            <a:lvl1pPr algn="r">
              <a:defRPr sz="900" baseline="0">
                <a:solidFill>
                  <a:schemeClr val="bg2">
                    <a:lumMod val="75000"/>
                  </a:schemeClr>
                </a:solidFill>
                <a:latin typeface="Work sans" charset="0"/>
              </a:defRPr>
            </a:lvl1pPr>
          </a:lstStyle>
          <a:p>
            <a:r>
              <a:rPr lang="en-US" dirty="0"/>
              <a:t>Name of Presenter / Event or Location / Date</a:t>
            </a:r>
          </a:p>
        </p:txBody>
      </p:sp>
      <p:sp>
        <p:nvSpPr>
          <p:cNvPr id="6" name="Slide Number Placeholder 5"/>
          <p:cNvSpPr>
            <a:spLocks noGrp="1"/>
          </p:cNvSpPr>
          <p:nvPr>
            <p:ph type="sldNum" sz="quarter" idx="4"/>
          </p:nvPr>
        </p:nvSpPr>
        <p:spPr>
          <a:xfrm>
            <a:off x="8588359" y="6283956"/>
            <a:ext cx="361516" cy="365125"/>
          </a:xfrm>
          <a:prstGeom prst="rect">
            <a:avLst/>
          </a:prstGeom>
        </p:spPr>
        <p:txBody>
          <a:bodyPr vert="horz" lIns="91440" tIns="45720" rIns="91440" bIns="45720" rtlCol="0" anchor="t" anchorCtr="0"/>
          <a:lstStyle>
            <a:lvl1pPr algn="r">
              <a:defRPr sz="900" baseline="0">
                <a:solidFill>
                  <a:schemeClr val="bg2">
                    <a:lumMod val="75000"/>
                  </a:schemeClr>
                </a:solidFill>
                <a:latin typeface="Work sans" charset="0"/>
              </a:defRPr>
            </a:lvl1pPr>
          </a:lstStyle>
          <a:p>
            <a:fld id="{A4A00DF7-6AE2-7340-9EE1-6F4F020C789C}" type="slidenum">
              <a:rPr lang="en-US" smtClean="0"/>
              <a:pPr/>
              <a:t>‹#›</a:t>
            </a:fld>
            <a:endParaRPr lang="en-US" dirty="0"/>
          </a:p>
        </p:txBody>
      </p:sp>
      <p:cxnSp>
        <p:nvCxnSpPr>
          <p:cNvPr id="8" name="Straight Connector 7"/>
          <p:cNvCxnSpPr/>
          <p:nvPr userDrawn="1"/>
        </p:nvCxnSpPr>
        <p:spPr>
          <a:xfrm>
            <a:off x="226789" y="6104369"/>
            <a:ext cx="8723087" cy="0"/>
          </a:xfrm>
          <a:prstGeom prst="line">
            <a:avLst/>
          </a:prstGeom>
          <a:ln w="6350" cmpd="sng">
            <a:solidFill>
              <a:schemeClr val="bg2">
                <a:lumMod val="75000"/>
                <a:alpha val="75000"/>
              </a:schemeClr>
            </a:solidFill>
          </a:ln>
        </p:spPr>
        <p:style>
          <a:lnRef idx="2">
            <a:schemeClr val="accent1"/>
          </a:lnRef>
          <a:fillRef idx="0">
            <a:schemeClr val="accent1"/>
          </a:fillRef>
          <a:effectRef idx="1">
            <a:schemeClr val="accent1"/>
          </a:effectRef>
          <a:fontRef idx="minor">
            <a:schemeClr val="tx1"/>
          </a:fontRef>
        </p:style>
      </p:cxnSp>
      <p:pic>
        <p:nvPicPr>
          <p:cNvPr id="7" name="Picture 6" descr="Horizontal Wordmark_color.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2845" y="6170063"/>
            <a:ext cx="3328076" cy="587936"/>
          </a:xfrm>
          <a:prstGeom prst="rect">
            <a:avLst/>
          </a:prstGeom>
        </p:spPr>
      </p:pic>
    </p:spTree>
    <p:extLst>
      <p:ext uri="{BB962C8B-B14F-4D97-AF65-F5344CB8AC3E}">
        <p14:creationId xmlns:p14="http://schemas.microsoft.com/office/powerpoint/2010/main" val="248129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1" r:id="rId4"/>
    <p:sldLayoutId id="2147483665" r:id="rId5"/>
    <p:sldLayoutId id="2147483666" r:id="rId6"/>
    <p:sldLayoutId id="2147483667" r:id="rId7"/>
    <p:sldLayoutId id="2147483670" r:id="rId8"/>
    <p:sldLayoutId id="2147483668" r:id="rId9"/>
    <p:sldLayoutId id="2147483669" r:id="rId10"/>
    <p:sldLayoutId id="2147483673" r:id="rId11"/>
    <p:sldLayoutId id="2147483674" r:id="rId12"/>
  </p:sldLayoutIdLst>
  <p:hf hdr="0"/>
  <p:txStyles>
    <p:titleStyle>
      <a:lvl1pPr algn="l" defTabSz="914400" rtl="0" eaLnBrk="1" latinLnBrk="0" hangingPunct="1">
        <a:lnSpc>
          <a:spcPct val="90000"/>
        </a:lnSpc>
        <a:spcBef>
          <a:spcPct val="0"/>
        </a:spcBef>
        <a:buNone/>
        <a:defRPr sz="4400" b="1" i="0" kern="1200" baseline="0">
          <a:solidFill>
            <a:schemeClr val="tx1">
              <a:lumMod val="75000"/>
              <a:lumOff val="25000"/>
            </a:schemeClr>
          </a:solidFill>
          <a:latin typeface="Work sans"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lumMod val="75000"/>
              <a:lumOff val="25000"/>
            </a:schemeClr>
          </a:solidFill>
          <a:latin typeface="Lora"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75000"/>
              <a:lumOff val="25000"/>
            </a:schemeClr>
          </a:solidFill>
          <a:latin typeface="Lora"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Lora"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lumMod val="75000"/>
              <a:lumOff val="25000"/>
            </a:schemeClr>
          </a:solidFill>
          <a:latin typeface="Lora"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lumMod val="75000"/>
              <a:lumOff val="25000"/>
            </a:schemeClr>
          </a:solidFill>
          <a:latin typeface="Lora"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rd.usda.gov/ny" TargetMode="External"/><Relationship Id="rId2" Type="http://schemas.openxmlformats.org/officeDocument/2006/relationships/hyperlink" Target="https://www.rd.usda.gov/inflation-reduction-act/rural-energy-america-program-reap" TargetMode="Externa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blogs.cornell.edu/cceherkimer/2023/09/08/perspectives-on-the-opportunities-and-impacts-of-solar-installation-in-agricultural-areas/"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agriculture.ny.gov/system/files/documents/2019/10/solar_energy_guidelines.pdf" TargetMode="External"/><Relationship Id="rId5" Type="http://schemas.openxmlformats.org/officeDocument/2006/relationships/hyperlink" Target="https://agenergyny.org/" TargetMode="External"/><Relationship Id="rId4" Type="http://schemas.openxmlformats.org/officeDocument/2006/relationships/hyperlink" Target="https://www.agrisolarclearinghouse.org/" TargetMode="External"/><Relationship Id="rId9" Type="http://schemas.openxmlformats.org/officeDocument/2006/relationships/hyperlink" Target="https://www.nyserda.ny.gov/-/media/Project/Nyserda/Files/Programs/NY-Sun/2023-Solar-Installations-in-Agricultural-Land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A4A00DF7-6AE2-7340-9EE1-6F4F020C789C}" type="slidenum">
              <a:rPr lang="en-US" smtClean="0"/>
              <a:pPr/>
              <a:t>1</a:t>
            </a:fld>
            <a:endParaRPr lang="en-US" dirty="0"/>
          </a:p>
        </p:txBody>
      </p:sp>
      <p:pic>
        <p:nvPicPr>
          <p:cNvPr id="5" name="Picture 4" descr="Primary Wordmark with Se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45" y="2077284"/>
            <a:ext cx="7927714" cy="2707544"/>
          </a:xfrm>
          <a:prstGeom prst="rect">
            <a:avLst/>
          </a:prstGeom>
        </p:spPr>
      </p:pic>
      <p:sp>
        <p:nvSpPr>
          <p:cNvPr id="2" name="TextBox 1">
            <a:extLst>
              <a:ext uri="{FF2B5EF4-FFF2-40B4-BE49-F238E27FC236}">
                <a16:creationId xmlns:a16="http://schemas.microsoft.com/office/drawing/2014/main" id="{CC3A7EB3-CECE-4659-BCAC-F93944E615C8}"/>
              </a:ext>
            </a:extLst>
          </p:cNvPr>
          <p:cNvSpPr txBox="1"/>
          <p:nvPr/>
        </p:nvSpPr>
        <p:spPr>
          <a:xfrm>
            <a:off x="3487918" y="5725751"/>
            <a:ext cx="5152943" cy="923330"/>
          </a:xfrm>
          <a:prstGeom prst="rect">
            <a:avLst/>
          </a:prstGeom>
          <a:noFill/>
        </p:spPr>
        <p:txBody>
          <a:bodyPr wrap="square" rtlCol="0">
            <a:spAutoFit/>
          </a:bodyPr>
          <a:lstStyle/>
          <a:p>
            <a:r>
              <a:rPr lang="en-US" dirty="0"/>
              <a:t>Julie C. Suarez, Associate Dean for Land Grant Affairs,         Director of Translational Research Programs</a:t>
            </a:r>
          </a:p>
          <a:p>
            <a:endParaRPr lang="en-US" dirty="0"/>
          </a:p>
        </p:txBody>
      </p:sp>
    </p:spTree>
    <p:extLst>
      <p:ext uri="{BB962C8B-B14F-4D97-AF65-F5344CB8AC3E}">
        <p14:creationId xmlns:p14="http://schemas.microsoft.com/office/powerpoint/2010/main" val="747728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7336" y="208740"/>
            <a:ext cx="2589704" cy="1965499"/>
          </a:xfrm>
        </p:spPr>
        <p:txBody>
          <a:bodyPr>
            <a:noAutofit/>
          </a:bodyPr>
          <a:lstStyle/>
          <a:p>
            <a:r>
              <a:rPr lang="en-US" sz="3200" dirty="0"/>
              <a:t>A few framing points on agriculture &amp; forestry</a:t>
            </a:r>
          </a:p>
        </p:txBody>
      </p:sp>
      <p:sp>
        <p:nvSpPr>
          <p:cNvPr id="8" name="Content Placeholder 2">
            <a:extLst>
              <a:ext uri="{FF2B5EF4-FFF2-40B4-BE49-F238E27FC236}">
                <a16:creationId xmlns:a16="http://schemas.microsoft.com/office/drawing/2014/main" id="{BD28BB19-261A-4CEC-B745-16F58337375B}"/>
              </a:ext>
            </a:extLst>
          </p:cNvPr>
          <p:cNvSpPr>
            <a:spLocks noGrp="1"/>
          </p:cNvSpPr>
          <p:nvPr>
            <p:ph sz="half" idx="1"/>
          </p:nvPr>
        </p:nvSpPr>
        <p:spPr>
          <a:xfrm>
            <a:off x="242396" y="2557444"/>
            <a:ext cx="7926244" cy="3656871"/>
          </a:xfrm>
        </p:spPr>
        <p:txBody>
          <a:bodyPr>
            <a:normAutofit fontScale="92500" lnSpcReduction="10000"/>
          </a:bodyPr>
          <a:lstStyle/>
          <a:p>
            <a:pPr marL="0" indent="0">
              <a:buNone/>
            </a:pPr>
            <a:endParaRPr lang="en-US" dirty="0"/>
          </a:p>
          <a:p>
            <a:pPr marL="0" indent="0">
              <a:buNone/>
            </a:pPr>
            <a:r>
              <a:rPr lang="en-US" dirty="0"/>
              <a:t>Vision for 2050 is to achieve  Net Zero &amp; 85% reduction in 1990 GHG emissions levels.</a:t>
            </a:r>
          </a:p>
          <a:p>
            <a:r>
              <a:rPr lang="en-US" dirty="0"/>
              <a:t>Some key points:</a:t>
            </a:r>
          </a:p>
          <a:p>
            <a:r>
              <a:rPr lang="en-US" dirty="0"/>
              <a:t>AEM framework; SWCD</a:t>
            </a:r>
          </a:p>
          <a:p>
            <a:r>
              <a:rPr lang="en-US" dirty="0"/>
              <a:t>CRF framework</a:t>
            </a:r>
          </a:p>
          <a:p>
            <a:r>
              <a:rPr lang="en-US" dirty="0"/>
              <a:t>60 MMT CO2e net sequestration is envisioned in ag and forestry</a:t>
            </a:r>
          </a:p>
          <a:p>
            <a:r>
              <a:rPr lang="en-US" dirty="0"/>
              <a:t>In 2050; will need further reductions to Ag GHG as AG will be projected to be one of largest emitting sectors</a:t>
            </a:r>
          </a:p>
          <a:p>
            <a:r>
              <a:rPr lang="en-US" dirty="0"/>
              <a:t>Requires further development of research, tech, and market solutions – </a:t>
            </a:r>
            <a:r>
              <a:rPr lang="en-US" dirty="0" err="1"/>
              <a:t>inc.</a:t>
            </a:r>
            <a:r>
              <a:rPr lang="en-US" dirty="0"/>
              <a:t> a bioeconomy.</a:t>
            </a:r>
          </a:p>
        </p:txBody>
      </p:sp>
      <p:sp>
        <p:nvSpPr>
          <p:cNvPr id="13" name="TextBox 12">
            <a:extLst>
              <a:ext uri="{FF2B5EF4-FFF2-40B4-BE49-F238E27FC236}">
                <a16:creationId xmlns:a16="http://schemas.microsoft.com/office/drawing/2014/main" id="{3B32D20B-5269-48A6-B75E-2BB10FDAD9B8}"/>
              </a:ext>
            </a:extLst>
          </p:cNvPr>
          <p:cNvSpPr txBox="1"/>
          <p:nvPr/>
        </p:nvSpPr>
        <p:spPr>
          <a:xfrm>
            <a:off x="4286250" y="4438650"/>
            <a:ext cx="4476749" cy="369332"/>
          </a:xfrm>
          <a:prstGeom prst="rect">
            <a:avLst/>
          </a:prstGeom>
          <a:noFill/>
        </p:spPr>
        <p:txBody>
          <a:bodyPr wrap="square" rtlCol="0">
            <a:spAutoFit/>
          </a:bodyPr>
          <a:lstStyle/>
          <a:p>
            <a:endParaRPr lang="en-US" dirty="0"/>
          </a:p>
        </p:txBody>
      </p:sp>
      <p:pic>
        <p:nvPicPr>
          <p:cNvPr id="6" name="Picture 5">
            <a:extLst>
              <a:ext uri="{FF2B5EF4-FFF2-40B4-BE49-F238E27FC236}">
                <a16:creationId xmlns:a16="http://schemas.microsoft.com/office/drawing/2014/main" id="{6578368A-45DD-4CC5-8A30-8ED20C848200}"/>
              </a:ext>
            </a:extLst>
          </p:cNvPr>
          <p:cNvPicPr>
            <a:picLocks noChangeAspect="1"/>
          </p:cNvPicPr>
          <p:nvPr/>
        </p:nvPicPr>
        <p:blipFill>
          <a:blip r:embed="rId3"/>
          <a:stretch>
            <a:fillRect/>
          </a:stretch>
        </p:blipFill>
        <p:spPr>
          <a:xfrm>
            <a:off x="3506644" y="141307"/>
            <a:ext cx="5240020" cy="2396102"/>
          </a:xfrm>
          <a:prstGeom prst="rect">
            <a:avLst/>
          </a:prstGeom>
        </p:spPr>
      </p:pic>
    </p:spTree>
    <p:extLst>
      <p:ext uri="{BB962C8B-B14F-4D97-AF65-F5344CB8AC3E}">
        <p14:creationId xmlns:p14="http://schemas.microsoft.com/office/powerpoint/2010/main" val="99681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681145"/>
            <a:ext cx="6218094" cy="591217"/>
          </a:xfrm>
        </p:spPr>
        <p:txBody>
          <a:bodyPr>
            <a:normAutofit/>
          </a:bodyPr>
          <a:lstStyle/>
          <a:p>
            <a:r>
              <a:rPr lang="en-US" sz="2400" dirty="0"/>
              <a:t>New York State Climate Assessment: Update</a:t>
            </a:r>
          </a:p>
        </p:txBody>
      </p:sp>
      <p:sp>
        <p:nvSpPr>
          <p:cNvPr id="3" name="Content Placeholder 2"/>
          <p:cNvSpPr>
            <a:spLocks noGrp="1"/>
          </p:cNvSpPr>
          <p:nvPr>
            <p:ph sz="half" idx="1"/>
          </p:nvPr>
        </p:nvSpPr>
        <p:spPr>
          <a:xfrm>
            <a:off x="468456" y="1361440"/>
            <a:ext cx="4020068" cy="4572635"/>
          </a:xfrm>
        </p:spPr>
        <p:txBody>
          <a:bodyPr>
            <a:normAutofit fontScale="70000" lnSpcReduction="20000"/>
          </a:bodyPr>
          <a:lstStyle/>
          <a:p>
            <a:endParaRPr lang="en-US" dirty="0"/>
          </a:p>
          <a:p>
            <a:r>
              <a:rPr lang="en-US" sz="2300" b="1" dirty="0"/>
              <a:t>Farmworker health impacts</a:t>
            </a:r>
            <a:r>
              <a:rPr lang="en-US" sz="2300" dirty="0"/>
              <a:t> from heat stress.</a:t>
            </a:r>
          </a:p>
          <a:p>
            <a:r>
              <a:rPr lang="en-US" sz="2300" b="1" dirty="0"/>
              <a:t>Crop and livestock impacts,</a:t>
            </a:r>
            <a:r>
              <a:rPr lang="en-US" sz="2300" dirty="0"/>
              <a:t> including heat stresses to the growth and reproduction of plants and animals resulting in reduced crop yields and milk production.</a:t>
            </a:r>
          </a:p>
          <a:p>
            <a:r>
              <a:rPr lang="en-US" sz="2300" b="1" dirty="0"/>
              <a:t>Pest impacts,</a:t>
            </a:r>
            <a:r>
              <a:rPr lang="en-US" sz="2300" dirty="0"/>
              <a:t> including increases in weeds that spread and infest fields, insects that feed on crops, and diseases that infect plants and reduce crop yields.</a:t>
            </a:r>
          </a:p>
          <a:p>
            <a:r>
              <a:rPr lang="en-US" sz="2300" b="1" dirty="0"/>
              <a:t>Impacts to the seasonal cycles</a:t>
            </a:r>
            <a:r>
              <a:rPr lang="en-US" sz="2300" dirty="0"/>
              <a:t> of plant and animal life. For example, unseasonably warm temperatures in early spring can cause fruit trees to bloom early. When cold temperatures return, the buds can freeze and the fruit crop can be destroyed. </a:t>
            </a:r>
          </a:p>
          <a:p>
            <a:r>
              <a:rPr lang="en-US" sz="2300" b="1" dirty="0"/>
              <a:t>Financial impacts:</a:t>
            </a:r>
            <a:r>
              <a:rPr lang="en-US" sz="2300" dirty="0"/>
              <a:t> Climate change can affect farm operating costs, food storage and transportation, and food prices.</a:t>
            </a:r>
          </a:p>
        </p:txBody>
      </p:sp>
      <p:sp>
        <p:nvSpPr>
          <p:cNvPr id="4" name="TextBox 3">
            <a:extLst>
              <a:ext uri="{FF2B5EF4-FFF2-40B4-BE49-F238E27FC236}">
                <a16:creationId xmlns:a16="http://schemas.microsoft.com/office/drawing/2014/main" id="{A8872B76-2313-4BE4-92E8-3D6207B60D56}"/>
              </a:ext>
            </a:extLst>
          </p:cNvPr>
          <p:cNvSpPr txBox="1"/>
          <p:nvPr/>
        </p:nvSpPr>
        <p:spPr>
          <a:xfrm>
            <a:off x="4488524" y="6339840"/>
            <a:ext cx="4187020" cy="369332"/>
          </a:xfrm>
          <a:prstGeom prst="rect">
            <a:avLst/>
          </a:prstGeom>
          <a:noFill/>
        </p:spPr>
        <p:txBody>
          <a:bodyPr wrap="square" rtlCol="0">
            <a:spAutoFit/>
          </a:bodyPr>
          <a:lstStyle/>
          <a:p>
            <a:r>
              <a:rPr lang="en-US"/>
              <a:t>https://nysclimateimpacts.org/</a:t>
            </a:r>
            <a:endParaRPr lang="en-US" dirty="0"/>
          </a:p>
        </p:txBody>
      </p:sp>
      <p:pic>
        <p:nvPicPr>
          <p:cNvPr id="1026" name="Picture 2" descr="A field of tomato plants damaged by extreme rainfall.">
            <a:extLst>
              <a:ext uri="{FF2B5EF4-FFF2-40B4-BE49-F238E27FC236}">
                <a16:creationId xmlns:a16="http://schemas.microsoft.com/office/drawing/2014/main" id="{4CBE8EF3-23D2-40C4-9E3F-30E4EFE48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904" y="1402574"/>
            <a:ext cx="3850640" cy="24935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35BA58E-B201-499A-B6BC-2824A73411DC}"/>
              </a:ext>
            </a:extLst>
          </p:cNvPr>
          <p:cNvSpPr txBox="1"/>
          <p:nvPr/>
        </p:nvSpPr>
        <p:spPr>
          <a:xfrm>
            <a:off x="4824904" y="4511040"/>
            <a:ext cx="3933016" cy="923330"/>
          </a:xfrm>
          <a:prstGeom prst="rect">
            <a:avLst/>
          </a:prstGeom>
          <a:noFill/>
        </p:spPr>
        <p:txBody>
          <a:bodyPr wrap="square" rtlCol="0">
            <a:spAutoFit/>
          </a:bodyPr>
          <a:lstStyle/>
          <a:p>
            <a:r>
              <a:rPr lang="en-US" dirty="0"/>
              <a:t>BIGGEST IMPACTS FROM:</a:t>
            </a:r>
          </a:p>
          <a:p>
            <a:r>
              <a:rPr lang="en-US" dirty="0"/>
              <a:t>Heavy Precipitation; Extreme Drought</a:t>
            </a:r>
          </a:p>
          <a:p>
            <a:r>
              <a:rPr lang="en-US" dirty="0"/>
              <a:t>Heat Stress; Increased Pests &amp; Diseases</a:t>
            </a:r>
          </a:p>
        </p:txBody>
      </p:sp>
    </p:spTree>
    <p:extLst>
      <p:ext uri="{BB962C8B-B14F-4D97-AF65-F5344CB8AC3E}">
        <p14:creationId xmlns:p14="http://schemas.microsoft.com/office/powerpoint/2010/main" val="3687173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2E50-94B0-4C17-B519-D960C849C2AB}"/>
              </a:ext>
            </a:extLst>
          </p:cNvPr>
          <p:cNvSpPr>
            <a:spLocks noGrp="1"/>
          </p:cNvSpPr>
          <p:nvPr>
            <p:ph type="title"/>
          </p:nvPr>
        </p:nvSpPr>
        <p:spPr>
          <a:xfrm>
            <a:off x="468456" y="222874"/>
            <a:ext cx="8207088" cy="1145169"/>
          </a:xfrm>
        </p:spPr>
        <p:txBody>
          <a:bodyPr/>
          <a:lstStyle/>
          <a:p>
            <a:r>
              <a:rPr lang="en-US" dirty="0"/>
              <a:t>Resources to Use</a:t>
            </a:r>
            <a:br>
              <a:rPr lang="en-US" dirty="0"/>
            </a:br>
            <a:r>
              <a:rPr lang="en-US" sz="2400" dirty="0"/>
              <a:t>Rural Energy for America Program</a:t>
            </a:r>
          </a:p>
        </p:txBody>
      </p:sp>
      <p:sp>
        <p:nvSpPr>
          <p:cNvPr id="3" name="Content Placeholder 2">
            <a:extLst>
              <a:ext uri="{FF2B5EF4-FFF2-40B4-BE49-F238E27FC236}">
                <a16:creationId xmlns:a16="http://schemas.microsoft.com/office/drawing/2014/main" id="{20C4BFA2-23C1-48BC-B202-0D9559E0B42D}"/>
              </a:ext>
            </a:extLst>
          </p:cNvPr>
          <p:cNvSpPr>
            <a:spLocks noGrp="1"/>
          </p:cNvSpPr>
          <p:nvPr>
            <p:ph sz="half" idx="1"/>
          </p:nvPr>
        </p:nvSpPr>
        <p:spPr>
          <a:xfrm>
            <a:off x="468456" y="1453244"/>
            <a:ext cx="4020068" cy="3656871"/>
          </a:xfrm>
        </p:spPr>
        <p:txBody>
          <a:bodyPr>
            <a:normAutofit fontScale="92500" lnSpcReduction="20000"/>
          </a:bodyPr>
          <a:lstStyle/>
          <a:p>
            <a:endParaRPr lang="en-US" u="sng" dirty="0">
              <a:solidFill>
                <a:schemeClr val="tx1"/>
              </a:solidFill>
              <a:hlinkClick r:id="rId2">
                <a:extLst>
                  <a:ext uri="{A12FA001-AC4F-418D-AE19-62706E023703}">
                    <ahyp:hlinkClr xmlns:ahyp="http://schemas.microsoft.com/office/drawing/2018/hyperlinkcolor" val="tx"/>
                  </a:ext>
                </a:extLst>
              </a:hlinkClick>
            </a:endParaRPr>
          </a:p>
          <a:p>
            <a:r>
              <a:rPr lang="en-US" dirty="0">
                <a:hlinkClick r:id="rId2">
                  <a:extLst>
                    <a:ext uri="{A12FA001-AC4F-418D-AE19-62706E023703}">
                      <ahyp:hlinkClr xmlns:ahyp="http://schemas.microsoft.com/office/drawing/2018/hyperlinkcolor" val="tx"/>
                    </a:ext>
                  </a:extLst>
                </a:hlinkClick>
              </a:rPr>
              <a:t>https://www.rd.usda.gov/inflation-reduction-act/rural-energy-america-program-reap</a:t>
            </a:r>
            <a:endParaRPr lang="en-US" dirty="0"/>
          </a:p>
          <a:p>
            <a:r>
              <a:rPr lang="en-US" dirty="0">
                <a:hlinkClick r:id="rId3"/>
              </a:rPr>
              <a:t>https://www.rd.usda.gov/ny</a:t>
            </a:r>
            <a:endParaRPr lang="en-US" dirty="0"/>
          </a:p>
          <a:p>
            <a:endParaRPr lang="en-US" dirty="0"/>
          </a:p>
        </p:txBody>
      </p:sp>
      <p:sp>
        <p:nvSpPr>
          <p:cNvPr id="6" name="Slide Number Placeholder 5">
            <a:extLst>
              <a:ext uri="{FF2B5EF4-FFF2-40B4-BE49-F238E27FC236}">
                <a16:creationId xmlns:a16="http://schemas.microsoft.com/office/drawing/2014/main" id="{D1927479-1A76-4CEA-AA1A-FBE169244CC9}"/>
              </a:ext>
            </a:extLst>
          </p:cNvPr>
          <p:cNvSpPr>
            <a:spLocks noGrp="1"/>
          </p:cNvSpPr>
          <p:nvPr>
            <p:ph type="sldNum" sz="quarter" idx="12"/>
          </p:nvPr>
        </p:nvSpPr>
        <p:spPr/>
        <p:txBody>
          <a:bodyPr/>
          <a:lstStyle/>
          <a:p>
            <a:fld id="{A4A00DF7-6AE2-7340-9EE1-6F4F020C789C}" type="slidenum">
              <a:rPr lang="en-US" smtClean="0"/>
              <a:t>4</a:t>
            </a:fld>
            <a:endParaRPr lang="en-US"/>
          </a:p>
        </p:txBody>
      </p:sp>
      <p:sp>
        <p:nvSpPr>
          <p:cNvPr id="5" name="Content Placeholder 4">
            <a:extLst>
              <a:ext uri="{FF2B5EF4-FFF2-40B4-BE49-F238E27FC236}">
                <a16:creationId xmlns:a16="http://schemas.microsoft.com/office/drawing/2014/main" id="{20707324-A716-45CA-A0F3-26F7AD0F1E18}"/>
              </a:ext>
            </a:extLst>
          </p:cNvPr>
          <p:cNvSpPr>
            <a:spLocks noGrp="1"/>
          </p:cNvSpPr>
          <p:nvPr>
            <p:ph sz="half" idx="2"/>
          </p:nvPr>
        </p:nvSpPr>
        <p:spPr>
          <a:xfrm>
            <a:off x="4787556" y="1368043"/>
            <a:ext cx="4020068" cy="4813264"/>
          </a:xfrm>
        </p:spPr>
        <p:txBody>
          <a:bodyPr>
            <a:normAutofit fontScale="92500" lnSpcReduction="20000"/>
          </a:bodyPr>
          <a:lstStyle/>
          <a:p>
            <a:r>
              <a:rPr lang="en-US" dirty="0"/>
              <a:t>Applications submitted on or after April 1, 2023 with projects that meet one of the following are eligible for a Federal grant share of up to 50 percent:</a:t>
            </a:r>
          </a:p>
          <a:p>
            <a:r>
              <a:rPr lang="en-US" dirty="0"/>
              <a:t>Renewable energy systems or retrofits that produce zero greenhouse gas emissions at the project level;</a:t>
            </a:r>
          </a:p>
          <a:p>
            <a:r>
              <a:rPr lang="en-US" dirty="0"/>
              <a:t>Projects located in an Energy Community defined in 26 U.S.C. 45 (b)(11)(B);</a:t>
            </a:r>
          </a:p>
          <a:p>
            <a:r>
              <a:rPr lang="en-US" dirty="0"/>
              <a:t>Energy efficiency improvement projects;</a:t>
            </a:r>
          </a:p>
          <a:p>
            <a:r>
              <a:rPr lang="en-US" dirty="0"/>
              <a:t>Projects proposed by eligible Tribal entities.</a:t>
            </a:r>
          </a:p>
          <a:p>
            <a:r>
              <a:rPr lang="en-US" dirty="0"/>
              <a:t>All other projects are limited to a Federal grant share of up to 25 percent.</a:t>
            </a:r>
          </a:p>
          <a:p>
            <a:endParaRPr lang="en-US" dirty="0"/>
          </a:p>
        </p:txBody>
      </p:sp>
      <p:pic>
        <p:nvPicPr>
          <p:cNvPr id="8" name="Picture 7">
            <a:extLst>
              <a:ext uri="{FF2B5EF4-FFF2-40B4-BE49-F238E27FC236}">
                <a16:creationId xmlns:a16="http://schemas.microsoft.com/office/drawing/2014/main" id="{43DB4830-9C5B-4146-B52D-8E8231E8C1B7}"/>
              </a:ext>
            </a:extLst>
          </p:cNvPr>
          <p:cNvPicPr>
            <a:picLocks noChangeAspect="1"/>
          </p:cNvPicPr>
          <p:nvPr/>
        </p:nvPicPr>
        <p:blipFill>
          <a:blip r:embed="rId4"/>
          <a:stretch>
            <a:fillRect/>
          </a:stretch>
        </p:blipFill>
        <p:spPr>
          <a:xfrm>
            <a:off x="228729" y="3576320"/>
            <a:ext cx="4343271" cy="2357870"/>
          </a:xfrm>
          <a:prstGeom prst="rect">
            <a:avLst/>
          </a:prstGeom>
        </p:spPr>
      </p:pic>
    </p:spTree>
    <p:extLst>
      <p:ext uri="{BB962C8B-B14F-4D97-AF65-F5344CB8AC3E}">
        <p14:creationId xmlns:p14="http://schemas.microsoft.com/office/powerpoint/2010/main" val="212263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784D-A8F5-484E-B9A8-FC15D7097B32}"/>
              </a:ext>
            </a:extLst>
          </p:cNvPr>
          <p:cNvSpPr>
            <a:spLocks noGrp="1"/>
          </p:cNvSpPr>
          <p:nvPr>
            <p:ph type="title"/>
          </p:nvPr>
        </p:nvSpPr>
        <p:spPr/>
        <p:txBody>
          <a:bodyPr/>
          <a:lstStyle/>
          <a:p>
            <a:r>
              <a:rPr lang="en-US" dirty="0"/>
              <a:t>Resources to Use</a:t>
            </a:r>
          </a:p>
        </p:txBody>
      </p:sp>
      <p:sp>
        <p:nvSpPr>
          <p:cNvPr id="3" name="Content Placeholder 2">
            <a:extLst>
              <a:ext uri="{FF2B5EF4-FFF2-40B4-BE49-F238E27FC236}">
                <a16:creationId xmlns:a16="http://schemas.microsoft.com/office/drawing/2014/main" id="{C3D73597-4B65-4ED2-BBC7-E3D40C94AFEE}"/>
              </a:ext>
            </a:extLst>
          </p:cNvPr>
          <p:cNvSpPr>
            <a:spLocks noGrp="1"/>
          </p:cNvSpPr>
          <p:nvPr>
            <p:ph sz="half" idx="1"/>
          </p:nvPr>
        </p:nvSpPr>
        <p:spPr>
          <a:xfrm>
            <a:off x="468456" y="1948873"/>
            <a:ext cx="4702984" cy="3656871"/>
          </a:xfrm>
        </p:spPr>
        <p:txBody>
          <a:bodyPr>
            <a:normAutofit fontScale="92500" lnSpcReduction="10000"/>
          </a:bodyPr>
          <a:lstStyle/>
          <a:p>
            <a:r>
              <a:rPr lang="en-US" dirty="0"/>
              <a:t>For Residents: Clean Energy Hubs run by NYSERDA!  </a:t>
            </a:r>
          </a:p>
          <a:p>
            <a:r>
              <a:rPr lang="en-US" dirty="0"/>
              <a:t>For Farmers: </a:t>
            </a:r>
          </a:p>
          <a:p>
            <a:r>
              <a:rPr lang="en-US" dirty="0">
                <a:hlinkClick r:id="rId3"/>
              </a:rPr>
              <a:t>https://blogs.cornell.edu/cceherkimer/2023/09/08/perspectives-on-the-opportunities-and-impacts-of-solar-installation-in-agricultural-areas/</a:t>
            </a:r>
            <a:endParaRPr lang="en-US" dirty="0"/>
          </a:p>
          <a:p>
            <a:r>
              <a:rPr lang="en-US" dirty="0">
                <a:hlinkClick r:id="rId4"/>
              </a:rPr>
              <a:t>https://www.agrisolarclearinghouse.org/</a:t>
            </a:r>
            <a:endParaRPr lang="en-US" dirty="0"/>
          </a:p>
          <a:p>
            <a:r>
              <a:rPr lang="en-US" dirty="0">
                <a:hlinkClick r:id="rId5"/>
              </a:rPr>
              <a:t>https://agenergyny.org/</a:t>
            </a:r>
            <a:endParaRPr lang="en-US" dirty="0"/>
          </a:p>
          <a:p>
            <a:r>
              <a:rPr lang="en-US" dirty="0">
                <a:hlinkClick r:id="rId6"/>
              </a:rPr>
              <a:t>https://agriculture.ny.gov/system/files/documents/2019/10/solar_energy_guidelines.pdf</a:t>
            </a:r>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01211831-2FC5-4A29-9205-F0214E07CB01}"/>
              </a:ext>
            </a:extLst>
          </p:cNvPr>
          <p:cNvPicPr>
            <a:picLocks noChangeAspect="1"/>
          </p:cNvPicPr>
          <p:nvPr/>
        </p:nvPicPr>
        <p:blipFill>
          <a:blip r:embed="rId7"/>
          <a:stretch>
            <a:fillRect/>
          </a:stretch>
        </p:blipFill>
        <p:spPr>
          <a:xfrm>
            <a:off x="5557520" y="336762"/>
            <a:ext cx="3013143" cy="2970200"/>
          </a:xfrm>
          <a:prstGeom prst="rect">
            <a:avLst/>
          </a:prstGeom>
        </p:spPr>
      </p:pic>
      <p:pic>
        <p:nvPicPr>
          <p:cNvPr id="5" name="Picture 4">
            <a:extLst>
              <a:ext uri="{FF2B5EF4-FFF2-40B4-BE49-F238E27FC236}">
                <a16:creationId xmlns:a16="http://schemas.microsoft.com/office/drawing/2014/main" id="{21026474-331F-4F01-BF7C-25A47B86095A}"/>
              </a:ext>
            </a:extLst>
          </p:cNvPr>
          <p:cNvPicPr>
            <a:picLocks noChangeAspect="1"/>
          </p:cNvPicPr>
          <p:nvPr/>
        </p:nvPicPr>
        <p:blipFill>
          <a:blip r:embed="rId8"/>
          <a:stretch>
            <a:fillRect/>
          </a:stretch>
        </p:blipFill>
        <p:spPr>
          <a:xfrm>
            <a:off x="5199472" y="4914100"/>
            <a:ext cx="3880676" cy="1809436"/>
          </a:xfrm>
          <a:prstGeom prst="rect">
            <a:avLst/>
          </a:prstGeom>
        </p:spPr>
      </p:pic>
      <p:sp>
        <p:nvSpPr>
          <p:cNvPr id="6" name="Rectangle 5">
            <a:extLst>
              <a:ext uri="{FF2B5EF4-FFF2-40B4-BE49-F238E27FC236}">
                <a16:creationId xmlns:a16="http://schemas.microsoft.com/office/drawing/2014/main" id="{BB0377E2-795D-44C9-886B-14EA5C17D922}"/>
              </a:ext>
            </a:extLst>
          </p:cNvPr>
          <p:cNvSpPr/>
          <p:nvPr/>
        </p:nvSpPr>
        <p:spPr>
          <a:xfrm>
            <a:off x="5369301" y="3429000"/>
            <a:ext cx="3541019" cy="1754326"/>
          </a:xfrm>
          <a:prstGeom prst="rect">
            <a:avLst/>
          </a:prstGeom>
        </p:spPr>
        <p:txBody>
          <a:bodyPr wrap="square">
            <a:spAutoFit/>
          </a:bodyPr>
          <a:lstStyle/>
          <a:p>
            <a:r>
              <a:rPr lang="en-US" dirty="0">
                <a:hlinkClick r:id="rId9"/>
              </a:rPr>
              <a:t>https://www.nyserda.ny.gov/-/media/Project/Nyserda/Files/Programs/NY-Sun/2023-Solar-Installations-in-Agricultural-Lands.pdf</a:t>
            </a:r>
            <a:endParaRPr lang="en-US" dirty="0"/>
          </a:p>
          <a:p>
            <a:endParaRPr lang="en-US" dirty="0"/>
          </a:p>
        </p:txBody>
      </p:sp>
    </p:spTree>
    <p:extLst>
      <p:ext uri="{BB962C8B-B14F-4D97-AF65-F5344CB8AC3E}">
        <p14:creationId xmlns:p14="http://schemas.microsoft.com/office/powerpoint/2010/main" val="25730921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3475</TotalTime>
  <Words>1151</Words>
  <Application>Microsoft Office PowerPoint</Application>
  <PresentationFormat>On-screen Show (4:3)</PresentationFormat>
  <Paragraphs>51</Paragraphs>
  <Slides>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Arial Black</vt:lpstr>
      <vt:lpstr>Calibri</vt:lpstr>
      <vt:lpstr>Georgia</vt:lpstr>
      <vt:lpstr>Lora</vt:lpstr>
      <vt:lpstr>Work sans</vt:lpstr>
      <vt:lpstr>Office Theme</vt:lpstr>
      <vt:lpstr>PowerPoint Presentation</vt:lpstr>
      <vt:lpstr>A few framing points on agriculture &amp; forestry</vt:lpstr>
      <vt:lpstr>New York State Climate Assessment: Update</vt:lpstr>
      <vt:lpstr>Resources to Use Rural Energy for America Program</vt:lpstr>
      <vt:lpstr>Resources to 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Key</dc:creator>
  <cp:lastModifiedBy>Julie Marie Suarez</cp:lastModifiedBy>
  <cp:revision>87</cp:revision>
  <dcterms:created xsi:type="dcterms:W3CDTF">2017-05-19T15:30:47Z</dcterms:created>
  <dcterms:modified xsi:type="dcterms:W3CDTF">2024-02-16T01:25:12Z</dcterms:modified>
</cp:coreProperties>
</file>