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76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8" y="13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af0e30b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6af0e30b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af0e30b1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6af0e30b1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af0e30b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6af0e30b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af0e30b1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6af0e30b1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af0e30b1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6af0e30b1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af0e30b1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6af0e30b1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af0e30b1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6af0e30b1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af0e30b1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6af0e30b1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af0e30b1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6af0e30b1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af0e30b1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6af0e30b1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6af46ec17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6af46ec17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af0e30b1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af0e30b1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6af0e30b1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6af0e30b1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af0e30b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af0e30b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56aa386c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56aa386c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56aa386c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56aa386c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8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af0e30b1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6af0e30b1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af0e30b1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6af0e30b1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25" y="4611588"/>
            <a:ext cx="2062049" cy="348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2"/>
          <p:cNvCxnSpPr/>
          <p:nvPr/>
        </p:nvCxnSpPr>
        <p:spPr>
          <a:xfrm>
            <a:off x="209975" y="4496041"/>
            <a:ext cx="8733900" cy="28500"/>
          </a:xfrm>
          <a:prstGeom prst="straightConnector1">
            <a:avLst/>
          </a:prstGeom>
          <a:noFill/>
          <a:ln w="19050" cap="flat" cmpd="sng">
            <a:solidFill>
              <a:srgbClr val="F3762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11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0715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 flipH="1">
            <a:off x="4972875" y="-5400"/>
            <a:ext cx="4171200" cy="5154300"/>
          </a:xfrm>
          <a:prstGeom prst="rect">
            <a:avLst/>
          </a:prstGeom>
          <a:solidFill>
            <a:srgbClr val="F37629"/>
          </a:solidFill>
          <a:ln w="9525" cap="flat" cmpd="sng">
            <a:solidFill>
              <a:srgbClr val="F376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75" y="1"/>
            <a:ext cx="4171203" cy="441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48" y="4583993"/>
            <a:ext cx="2325552" cy="3935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sldNum" idx="3"/>
          </p:nvPr>
        </p:nvSpPr>
        <p:spPr>
          <a:xfrm>
            <a:off x="1111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11725" y="1488425"/>
            <a:ext cx="34137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811725" y="2609700"/>
            <a:ext cx="39675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25" y="4611588"/>
            <a:ext cx="2062049" cy="3489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4"/>
          <p:cNvCxnSpPr/>
          <p:nvPr/>
        </p:nvCxnSpPr>
        <p:spPr>
          <a:xfrm>
            <a:off x="209975" y="4496041"/>
            <a:ext cx="8733900" cy="28500"/>
          </a:xfrm>
          <a:prstGeom prst="straightConnector1">
            <a:avLst/>
          </a:prstGeom>
          <a:noFill/>
          <a:ln w="19050" cap="flat" cmpd="sng">
            <a:solidFill>
              <a:srgbClr val="F3762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545400" y="1317975"/>
            <a:ext cx="43059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51" y="2101634"/>
            <a:ext cx="5556500" cy="940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acilitiesManagement@Cobleskill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11725" y="1488425"/>
            <a:ext cx="34119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Work Orders</a:t>
            </a: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811725" y="2609700"/>
            <a:ext cx="39675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How to Submit and Monitor Work Orders Using ReADY Request</a:t>
            </a:r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3579925" y="4676550"/>
            <a:ext cx="13230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Dec. 17, 2019</a:t>
            </a:r>
            <a:endParaRPr dirty="0"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 amt="43000"/>
          </a:blip>
          <a:srcRect l="-100000" t="-9940" r="100000" b="9940"/>
          <a:stretch/>
        </p:blipFill>
        <p:spPr>
          <a:xfrm>
            <a:off x="359700" y="562050"/>
            <a:ext cx="4059975" cy="40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2878131" y="714275"/>
            <a:ext cx="2059400" cy="20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Submit Work Orders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0715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Follow the prompts to specify what work needs to be completed. Check appropriate boxes according to needs.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circle means only one item can be selected.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square means that you can select all items that apply.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Submit Work Orders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1879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Complete the description box using as much detail as possible.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Specify location in room or specific details regarding the problem.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Photos can be added in the upload box at the bottom of the screen.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50" y="2736325"/>
            <a:ext cx="7793298" cy="876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Submit Work Orders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1"/>
          </p:nvPr>
        </p:nvSpPr>
        <p:spPr>
          <a:xfrm>
            <a:off x="444450" y="1210150"/>
            <a:ext cx="82551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 At this point you can review the details before sending your work order request to </a:t>
            </a:r>
            <a:r>
              <a:rPr lang="en" dirty="0" smtClean="0"/>
              <a:t>facilities </a:t>
            </a:r>
            <a:r>
              <a:rPr lang="en" dirty="0"/>
              <a:t>for approval.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Click the green review button as shown below.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5825" y="2544413"/>
            <a:ext cx="7372350" cy="1819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Submit Work Orders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2887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7. Once clicking review you will see a screen with all of the details of your request. 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Review the information for </a:t>
            </a:r>
            <a:r>
              <a:rPr lang="en" dirty="0" smtClean="0"/>
              <a:t>accuracy.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Click the green submit button.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(see image on next slide)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subTitle" idx="1"/>
          </p:nvPr>
        </p:nvSpPr>
        <p:spPr>
          <a:xfrm>
            <a:off x="6349825" y="1673050"/>
            <a:ext cx="2338500" cy="835800"/>
          </a:xfrm>
          <a:prstGeom prst="rect">
            <a:avLst/>
          </a:prstGeom>
          <a:solidFill>
            <a:srgbClr val="B7B7B7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“review” screen…</a:t>
            </a:r>
            <a:endParaRPr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89470" y="57665"/>
            <a:ext cx="8756822" cy="432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Monitor A Work Order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433200" y="1328075"/>
            <a:ext cx="42144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Your work order has now been submitted for approval. Once it is approved you will be able to follow the status through the process tab on your screen.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process tab includes open, watching, and closed work orders.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Scroll to bottom of box on right to see the work order number.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See next slide to view process screen. </a:t>
            </a:r>
            <a:endParaRPr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r="36976"/>
          <a:stretch/>
        </p:blipFill>
        <p:spPr>
          <a:xfrm>
            <a:off x="4805475" y="1739175"/>
            <a:ext cx="3993976" cy="1129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How To Monitor A Work Order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545400" y="1317975"/>
            <a:ext cx="2261100" cy="29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process tab screen…</a:t>
            </a:r>
            <a:endParaRPr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06500" y="1056634"/>
            <a:ext cx="6123316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Communicate About Work Order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2887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r>
              <a:rPr lang="en" dirty="0" smtClean="0"/>
              <a:t>. </a:t>
            </a:r>
            <a:r>
              <a:rPr lang="en" dirty="0" smtClean="0">
                <a:solidFill>
                  <a:schemeClr val="dk1"/>
                </a:solidFill>
              </a:rPr>
              <a:t>Comments </a:t>
            </a:r>
            <a:r>
              <a:rPr lang="en" dirty="0">
                <a:solidFill>
                  <a:schemeClr val="dk1"/>
                </a:solidFill>
              </a:rPr>
              <a:t>can be sent to </a:t>
            </a:r>
            <a:r>
              <a:rPr lang="en" dirty="0" smtClean="0">
                <a:solidFill>
                  <a:schemeClr val="dk1"/>
                </a:solidFill>
              </a:rPr>
              <a:t>facilities </a:t>
            </a:r>
            <a:r>
              <a:rPr lang="en" dirty="0">
                <a:solidFill>
                  <a:schemeClr val="dk1"/>
                </a:solidFill>
              </a:rPr>
              <a:t>staff in the process screen.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Additional </a:t>
            </a:r>
            <a:r>
              <a:rPr lang="en" dirty="0" smtClean="0">
                <a:solidFill>
                  <a:schemeClr val="dk1"/>
                </a:solidFill>
              </a:rPr>
              <a:t>faculty/staff </a:t>
            </a:r>
            <a:r>
              <a:rPr lang="en" dirty="0">
                <a:solidFill>
                  <a:schemeClr val="dk1"/>
                </a:solidFill>
              </a:rPr>
              <a:t>can be tagged in the comments by typing the @ symbol and the individual’s name without spaces (ex.@johnsmith). This allows that individual to follow the work request as well. 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(See next slide for comment section details screen.)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88" y="55501"/>
            <a:ext cx="134801" cy="63647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2668961" y="2175267"/>
            <a:ext cx="875400" cy="437700"/>
          </a:xfrm>
          <a:prstGeom prst="rightArrow">
            <a:avLst>
              <a:gd name="adj1" fmla="val 47391"/>
              <a:gd name="adj2" fmla="val 115269"/>
            </a:avLst>
          </a:prstGeom>
          <a:solidFill>
            <a:srgbClr val="98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1"/>
          </p:nvPr>
        </p:nvSpPr>
        <p:spPr>
          <a:xfrm>
            <a:off x="536850" y="2280075"/>
            <a:ext cx="2090400" cy="1242600"/>
          </a:xfrm>
          <a:prstGeom prst="rect">
            <a:avLst/>
          </a:prstGeom>
          <a:solidFill>
            <a:srgbClr val="CC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Comments box is as shown…</a:t>
            </a:r>
            <a:endParaRPr/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11187" y="55501"/>
            <a:ext cx="8735105" cy="4343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Communicate About Work Order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2797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In the comments box you can communicate directly with </a:t>
            </a:r>
            <a:r>
              <a:rPr lang="en" dirty="0" smtClean="0"/>
              <a:t>facilities </a:t>
            </a:r>
            <a:r>
              <a:rPr lang="en" dirty="0"/>
              <a:t>staff to receive updates on the work request.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NOTE: All comments can be read by all parties so please be respectful in your communications.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ReADY Request?</a:t>
            </a:r>
            <a:endParaRPr dirty="0"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071500" cy="26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...a user-friendly, integrated facility service request solution that streamlines communication across our campus and speeds up request to resolution.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...replaces our previous work order system</a:t>
            </a:r>
            <a:r>
              <a:rPr lang="en" dirty="0" smtClean="0"/>
              <a:t>, </a:t>
            </a:r>
            <a:r>
              <a:rPr lang="en" dirty="0"/>
              <a:t>for submitting work orders.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...available to all </a:t>
            </a:r>
            <a:r>
              <a:rPr lang="en" dirty="0" smtClean="0"/>
              <a:t>faculty and staff.</a:t>
            </a:r>
            <a:endParaRPr dirty="0"/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825" y="123250"/>
            <a:ext cx="1804125" cy="15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Frequently Asked Questions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1"/>
          </p:nvPr>
        </p:nvSpPr>
        <p:spPr>
          <a:xfrm>
            <a:off x="545400" y="1317975"/>
            <a:ext cx="8172900" cy="30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Where can I find the link for ReADY Request? 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The link can be found on the </a:t>
            </a:r>
            <a:r>
              <a:rPr lang="en" dirty="0" smtClean="0"/>
              <a:t>SUNY Cobleskill </a:t>
            </a:r>
            <a:r>
              <a:rPr lang="en" dirty="0"/>
              <a:t>homepage or on the </a:t>
            </a:r>
            <a:r>
              <a:rPr lang="en" dirty="0" smtClean="0"/>
              <a:t>Facilities Management webpage and on Sharepoint.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How do I follow up on my request?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All work order details can be found through the ReADY Request link and clicking “process”.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Additional questions can be added as they arise.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811725" y="1488425"/>
            <a:ext cx="34137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1"/>
          </p:nvPr>
        </p:nvSpPr>
        <p:spPr>
          <a:xfrm>
            <a:off x="811725" y="2602625"/>
            <a:ext cx="39675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Facilities Management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dk1"/>
                </a:solidFill>
                <a:highlight>
                  <a:srgbClr val="FFFFFF"/>
                </a:highlight>
              </a:rPr>
              <a:t>(518) 255-5228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smtClean="0">
                <a:solidFill>
                  <a:schemeClr val="dk1"/>
                </a:solidFill>
                <a:highlight>
                  <a:srgbClr val="FFFFFF"/>
                </a:highlight>
                <a:hlinkClick r:id="rId3"/>
              </a:rPr>
              <a:t>FacilitiesManagement@Cobleskill.edu</a:t>
            </a:r>
            <a:endParaRPr lang="en" sz="11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1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Same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071500" cy="26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For submitting routine and preventative maintenance needs of our campus.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Not to be used for emergency maintenance needs.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Campus Community accessibility to enter work orders for </a:t>
            </a:r>
            <a:r>
              <a:rPr lang="en" dirty="0" smtClean="0"/>
              <a:t>the Facilities Management Department.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New 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071500" cy="26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New work order entry </a:t>
            </a:r>
            <a:r>
              <a:rPr lang="en" dirty="0" smtClean="0"/>
              <a:t>program.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Quick topics to select for ease of user entry.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Monitor progress via system notifications.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Easy communication between requestor and </a:t>
            </a:r>
            <a:r>
              <a:rPr lang="en" dirty="0" smtClean="0"/>
              <a:t>facilities </a:t>
            </a:r>
            <a:r>
              <a:rPr lang="en" dirty="0"/>
              <a:t>staff.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29450" y="98855"/>
            <a:ext cx="7353300" cy="469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ts val="2730"/>
              </a:lnSpc>
            </a:pPr>
            <a:r>
              <a:rPr lang="en-US" sz="1500" spc="-75" dirty="0">
                <a:solidFill>
                  <a:srgbClr val="F376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Priority 1 - Emergencies - Immediate Response</a:t>
            </a:r>
            <a: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>
              <a:latin typeface="+mj-lt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1"/>
          </p:nvPr>
        </p:nvSpPr>
        <p:spPr>
          <a:xfrm>
            <a:off x="429450" y="568412"/>
            <a:ext cx="8071500" cy="375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/>
            <a:r>
              <a:rPr lang="en-US" sz="1050" dirty="0"/>
              <a:t>An "emergency" is defined as any disaster, unusual occurrence, utility malfunction, or equipment failure which presents an imminent danger to life, health, or property.</a:t>
            </a:r>
          </a:p>
          <a:p>
            <a:pPr marL="114300" lvl="0" indent="0"/>
            <a:r>
              <a:rPr lang="en-US" sz="1050" dirty="0"/>
              <a:t>In the event of the following emergencies, CALL 911 IMMEDIATELY:</a:t>
            </a:r>
          </a:p>
          <a:p>
            <a:pPr marL="114300" lvl="0" indent="0"/>
            <a:r>
              <a:rPr lang="en-US" sz="1050" dirty="0"/>
              <a:t>•	Explosion</a:t>
            </a:r>
          </a:p>
          <a:p>
            <a:pPr marL="114300" lvl="0" indent="0"/>
            <a:r>
              <a:rPr lang="en-US" sz="1050" dirty="0"/>
              <a:t>•	Fire, smoke, or burning odors</a:t>
            </a:r>
          </a:p>
          <a:p>
            <a:pPr marL="114300" lvl="0" indent="0"/>
            <a:r>
              <a:rPr lang="en-US" sz="1050" dirty="0"/>
              <a:t>•	Natural gas odors</a:t>
            </a:r>
          </a:p>
          <a:p>
            <a:pPr marL="114300" lvl="0" indent="0"/>
            <a:r>
              <a:rPr lang="en-US" sz="1050" dirty="0"/>
              <a:t>•	Chemical, biological, or radioactive spill</a:t>
            </a:r>
          </a:p>
          <a:p>
            <a:pPr marL="114300" lvl="0" indent="0"/>
            <a:r>
              <a:rPr lang="en-US" sz="1050" dirty="0"/>
              <a:t>•	Elevator breakdown with trapped individuals</a:t>
            </a:r>
          </a:p>
          <a:p>
            <a:pPr marL="114300" lvl="0" indent="0"/>
            <a:r>
              <a:rPr lang="en-US" sz="1050" dirty="0"/>
              <a:t>•	Live electrical wire exposed</a:t>
            </a:r>
          </a:p>
          <a:p>
            <a:pPr marL="114300" lvl="0" indent="0"/>
            <a:r>
              <a:rPr lang="en-US" sz="1050" dirty="0"/>
              <a:t>In the event of any of the following types of emergencies, DO NOT call 911. Please contact Facilities Management IMMEDIATELY at 518-255-5228 (24 hours/7 days a week throughout Fall and Winter.  During Summer, Facilities Management is open M-F 7:30 a.m. - 3:30 p.m.; for all other times, please contact University Police at 518-255-5555).  If you do not immediately reach a Facilities Management staff member, do not leave a message.</a:t>
            </a:r>
          </a:p>
          <a:p>
            <a:pPr marL="114300" lvl="0" indent="0"/>
            <a:r>
              <a:rPr lang="en-US" sz="1050" dirty="0"/>
              <a:t>•	Loss of electrical power or water</a:t>
            </a:r>
          </a:p>
          <a:p>
            <a:pPr marL="114300" lvl="0" indent="0"/>
            <a:r>
              <a:rPr lang="en-US" sz="1050" dirty="0"/>
              <a:t>•	Broken or gushing water, flood, or blocked toilet</a:t>
            </a:r>
          </a:p>
          <a:p>
            <a:pPr marL="114300" lvl="0" indent="0"/>
            <a:r>
              <a:rPr lang="en-US" sz="1050" dirty="0"/>
              <a:t>•	Steam line break with steam escaping</a:t>
            </a:r>
          </a:p>
          <a:p>
            <a:pPr marL="114300" lvl="0" indent="0"/>
            <a:r>
              <a:rPr lang="en-US" sz="1050" dirty="0"/>
              <a:t>•	Building security problems, door will not lock, etc.</a:t>
            </a:r>
          </a:p>
          <a:p>
            <a:pPr marL="114300" lvl="0" indent="0"/>
            <a:r>
              <a:rPr lang="en-US" sz="1050" dirty="0"/>
              <a:t>•	Heating or ventilation failure</a:t>
            </a:r>
          </a:p>
          <a:p>
            <a:pPr marL="114300" lvl="0" indent="0"/>
            <a:r>
              <a:rPr lang="en-US" sz="1050" dirty="0"/>
              <a:t>•	Nuisance animal removal from buildings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29449" y="32951"/>
            <a:ext cx="8352085" cy="403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ts val="2730"/>
              </a:lnSpc>
            </a:pPr>
            <a:r>
              <a:rPr lang="en-US" sz="1500" spc="-75" dirty="0">
                <a:solidFill>
                  <a:srgbClr val="F376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Priority 2 - Do-It-Now (DIN) - Within 72 hour Response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1"/>
          </p:nvPr>
        </p:nvSpPr>
        <p:spPr>
          <a:xfrm>
            <a:off x="429450" y="370703"/>
            <a:ext cx="8071500" cy="1437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/>
            <a:r>
              <a:rPr lang="en-US" sz="1050" dirty="0"/>
              <a:t>A "Do-It-Now" is a situation that if not addressed will have a long-term detrimental effect on life, safety, or property.  In addition, a "DIN" is a need that shall be addressed within three (3) working days after work order was received by Facilities Management, when proper advance notice or planning was impossible.  A scheduled event is not considered a DIN.</a:t>
            </a:r>
          </a:p>
          <a:p>
            <a:pPr marL="114300" lvl="0" indent="0"/>
            <a:r>
              <a:rPr lang="en-US" sz="1050" dirty="0"/>
              <a:t>Examples of DINs include:</a:t>
            </a:r>
          </a:p>
          <a:p>
            <a:pPr marL="114300" lvl="0" indent="0"/>
            <a:r>
              <a:rPr lang="en-US" sz="1050" dirty="0"/>
              <a:t>•	Flickering lights</a:t>
            </a:r>
          </a:p>
          <a:p>
            <a:pPr marL="114300" lvl="0" indent="0"/>
            <a:r>
              <a:rPr lang="en-US" sz="1050" dirty="0"/>
              <a:t>•	Toilets or urinals not operating properly</a:t>
            </a:r>
          </a:p>
          <a:p>
            <a:pPr marL="114300" lvl="0" indent="0"/>
            <a:r>
              <a:rPr lang="en-US" sz="1050" dirty="0"/>
              <a:t>•	Hot or cold </a:t>
            </a:r>
            <a:r>
              <a:rPr lang="en-US" sz="1050" dirty="0" smtClean="0"/>
              <a:t>calls</a:t>
            </a:r>
          </a:p>
          <a:p>
            <a:pPr marL="114300" lvl="0" indent="0"/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527222" y="2018262"/>
            <a:ext cx="78259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"Scheduled event" requests must be received five (5) working days prior to event.  If an estimate is required, submit request a minimum of 14 working days prior to the event.</a:t>
            </a:r>
          </a:p>
          <a:p>
            <a:r>
              <a:rPr lang="en-US" sz="1050" dirty="0"/>
              <a:t>Examples include:</a:t>
            </a:r>
          </a:p>
          <a:p>
            <a:r>
              <a:rPr lang="en-US" sz="1050" dirty="0"/>
              <a:t>•	Concerts and theatre events</a:t>
            </a:r>
          </a:p>
          <a:p>
            <a:r>
              <a:rPr lang="en-US" sz="1050" dirty="0"/>
              <a:t>•	Special meetings, conferences, and programs</a:t>
            </a:r>
          </a:p>
          <a:p>
            <a:r>
              <a:rPr lang="en-US" sz="1050" dirty="0"/>
              <a:t>•	Dinners and luncheons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449" y="2949135"/>
            <a:ext cx="3656519" cy="40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30"/>
              </a:lnSpc>
            </a:pPr>
            <a:r>
              <a:rPr lang="en-US" sz="1500" b="1" spc="-75" dirty="0">
                <a:solidFill>
                  <a:srgbClr val="F376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Priority 4 - Routine Requests</a:t>
            </a:r>
            <a:endParaRPr lang="en-US" sz="1500" b="1" dirty="0">
              <a:solidFill>
                <a:srgbClr val="F37629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220" y="3303362"/>
            <a:ext cx="762823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All other requests fall into the category of a routine work order.  "Routine requests" are generally placed in a queue and addressed on a first-come, first-serve basis.  Response timing is contingent upon level of current backlog.  Examples of routine work orders include:</a:t>
            </a:r>
          </a:p>
          <a:p>
            <a:r>
              <a:rPr lang="en-US" sz="1050" dirty="0"/>
              <a:t>•	Routine plumbing or electrical work (dripping faucets)</a:t>
            </a:r>
          </a:p>
          <a:p>
            <a:r>
              <a:rPr lang="en-US" sz="1050" dirty="0"/>
              <a:t>•	Special cleaning requests</a:t>
            </a:r>
          </a:p>
          <a:p>
            <a:r>
              <a:rPr lang="en-US" sz="1050" dirty="0"/>
              <a:t>•	Minor renovations</a:t>
            </a:r>
          </a:p>
          <a:p>
            <a:r>
              <a:rPr lang="en-US" sz="1050" dirty="0"/>
              <a:t>•	Lost file cabinet keys (must provide key number on lock)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271" y="1753151"/>
            <a:ext cx="30644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indent="0"/>
            <a:r>
              <a:rPr lang="en-US" sz="1500" b="1" spc="-75" dirty="0">
                <a:solidFill>
                  <a:srgbClr val="F37629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Priority 3 - Scheduled Events</a:t>
            </a:r>
            <a:endParaRPr lang="en-US" sz="1500" b="1" dirty="0">
              <a:solidFill>
                <a:srgbClr val="F3762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How To Submit Work Orders</a:t>
            </a:r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2395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From the </a:t>
            </a:r>
            <a:r>
              <a:rPr lang="en" dirty="0" smtClean="0"/>
              <a:t>SUNY Cobleskill </a:t>
            </a:r>
            <a:r>
              <a:rPr lang="en" dirty="0"/>
              <a:t>homepage click the ReADY Request </a:t>
            </a:r>
            <a:r>
              <a:rPr lang="en" dirty="0" smtClean="0"/>
              <a:t>link. </a:t>
            </a:r>
            <a:r>
              <a:rPr lang="en" dirty="0"/>
              <a:t>ReADY Request can also be accessed via </a:t>
            </a:r>
            <a:r>
              <a:rPr lang="en" dirty="0" smtClean="0"/>
              <a:t>Facilities Management webpage and on Sharepoint. 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200" y="2856675"/>
            <a:ext cx="2087800" cy="1598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Submit Work Orders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ubTitle" idx="1"/>
          </p:nvPr>
        </p:nvSpPr>
        <p:spPr>
          <a:xfrm>
            <a:off x="545400" y="1317975"/>
            <a:ext cx="3735300" cy="30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The following screen will open. Click the tile corresponding to the work that you need completed.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118919" y="1093200"/>
            <a:ext cx="481913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429450" y="516600"/>
            <a:ext cx="7353300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How To Submit Work Orders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429450" y="1350750"/>
            <a:ext cx="80715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You will be asked to enter contact information and location of the work to be completed.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supply an additional contact if you are not the individual in need of the work.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sure all information entered is accurate.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Y Plattsburgh Templa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807365EA3264E90BB662EDA430B41" ma:contentTypeVersion="9" ma:contentTypeDescription="Create a new document." ma:contentTypeScope="" ma:versionID="f68e8ca4ff51f78a25eaa245dd07c6bc">
  <xsd:schema xmlns:xsd="http://www.w3.org/2001/XMLSchema" xmlns:xs="http://www.w3.org/2001/XMLSchema" xmlns:p="http://schemas.microsoft.com/office/2006/metadata/properties" xmlns:ns3="2fc1cac1-8633-44e7-acab-4e815d10e4e8" targetNamespace="http://schemas.microsoft.com/office/2006/metadata/properties" ma:root="true" ma:fieldsID="93e90c1c91212fcdf9e3b4e14a404ff0" ns3:_="">
    <xsd:import namespace="2fc1cac1-8633-44e7-acab-4e815d10e4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1cac1-8633-44e7-acab-4e815d10e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60B90A-A868-48F0-B639-6234D34C7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9F3A9B-3866-4BCC-99E4-31735EE30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c1cac1-8633-44e7-acab-4e815d10e4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4BB112-9162-473D-BDB6-A08396157B4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fc1cac1-8633-44e7-acab-4e815d10e4e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939</Words>
  <Application>Microsoft Office PowerPoint</Application>
  <PresentationFormat>On-screen Show (16:9)</PresentationFormat>
  <Paragraphs>111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SUNY Plattsburgh Template</vt:lpstr>
      <vt:lpstr>Work Orders</vt:lpstr>
      <vt:lpstr>What is ReADY Request?</vt:lpstr>
      <vt:lpstr>What’s The Same</vt:lpstr>
      <vt:lpstr>What’s New </vt:lpstr>
      <vt:lpstr>Priority 1 - Emergencies - Immediate Response </vt:lpstr>
      <vt:lpstr>Priority 2 - Do-It-Now (DIN) - Within 72 hour Response </vt:lpstr>
      <vt:lpstr>How To Submit Work Orders</vt:lpstr>
      <vt:lpstr>How To Submit Work Orders</vt:lpstr>
      <vt:lpstr>How To Submit Work Orders</vt:lpstr>
      <vt:lpstr>How To Submit Work Orders</vt:lpstr>
      <vt:lpstr>How To Submit Work Orders</vt:lpstr>
      <vt:lpstr>How To Submit Work Orders</vt:lpstr>
      <vt:lpstr>How To Submit Work Orders</vt:lpstr>
      <vt:lpstr>PowerPoint Presentation</vt:lpstr>
      <vt:lpstr>How To Monitor A Work Order</vt:lpstr>
      <vt:lpstr>How To Monitor A Work Order </vt:lpstr>
      <vt:lpstr>How To Communicate About Work Order</vt:lpstr>
      <vt:lpstr>PowerPoint Presentation</vt:lpstr>
      <vt:lpstr>How To Communicate About Work Order</vt:lpstr>
      <vt:lpstr>Frequently Asked Questions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Orders</dc:title>
  <dc:creator>Eakin, Dawn M</dc:creator>
  <cp:lastModifiedBy>Lamont, Tammie L</cp:lastModifiedBy>
  <cp:revision>38</cp:revision>
  <dcterms:modified xsi:type="dcterms:W3CDTF">2019-12-19T18:16:44Z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0x010100E69807365EA3264E90BB662EDA430B41</vt:lpwstr>
  </property>
</Properties>
</file>